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E4DF50-D3F1-484C-BA95-ACB96CA42C73}">
  <a:tblStyle styleId="{14E4DF50-D3F1-484C-BA95-ACB96CA42C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34853dbb94_2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34853dbb94_2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Update: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Inquiries sent.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ULINE said not compatible with conveyor because shaky environment may affect the reading.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34853dbb94_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34853dbb94_2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4853dbb94_2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34853dbb94_2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34853dbb94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34853dbb94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4853dbb94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4853dbb94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34853dbb94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34853dbb94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34853dbb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34853dbb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49c424f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349c424fa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34853dbb94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34853dbb94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4853dbb9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34853dbb9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4853dbb9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34853dbb9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4853dbb94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4853dbb94_2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Baykon replied.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Baykon said mounting a load cell sensor under each of the feet would be more efficient, but floor scale would be more budget-friendly.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Baykon said if the cable is more than 25m, RS485 is more suitable.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34853dbb94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34853dbb94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Inquiries sent.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ULINE said not compatible with conveyor because shaky environment may affect the reading.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weigh.com.au/products/nuweigh-ih1949-powder-coated-blue-base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weigh.com/product-details/fd-floor-scale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Gks1ja22e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uze4KuVejk_eMcGJHJhBI7qv9RcNVYGK/view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baykon.com/en/product-detail/ba-low-profile-floor-scale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148400" y="64875"/>
            <a:ext cx="684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Scraper Chain Conveyor</a:t>
            </a:r>
            <a:endParaRPr b="1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375" y="2638475"/>
            <a:ext cx="3587350" cy="1996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375" y="504150"/>
            <a:ext cx="3587349" cy="201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5975" y="504173"/>
            <a:ext cx="3587349" cy="20189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1066850" y="4679375"/>
            <a:ext cx="273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Top Side</a:t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5313450" y="2562275"/>
            <a:ext cx="273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Bottom Side</a:t>
            </a:r>
            <a:endParaRPr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6525" y="3092862"/>
            <a:ext cx="4126250" cy="1735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>
            <a:spLocks noGrp="1"/>
          </p:cNvSpPr>
          <p:nvPr>
            <p:ph type="title"/>
          </p:nvPr>
        </p:nvSpPr>
        <p:spPr>
          <a:xfrm>
            <a:off x="311700" y="230425"/>
            <a:ext cx="60621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820"/>
              <a:t>Alternative Floor Scale</a:t>
            </a:r>
            <a:endParaRPr sz="1820"/>
          </a:p>
        </p:txBody>
      </p:sp>
      <p:sp>
        <p:nvSpPr>
          <p:cNvPr id="160" name="Google Shape;160;p22"/>
          <p:cNvSpPr txBox="1"/>
          <p:nvPr/>
        </p:nvSpPr>
        <p:spPr>
          <a:xfrm>
            <a:off x="876250" y="3555350"/>
            <a:ext cx="2634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Low Profile Floor Scales -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H-3001</a:t>
            </a:r>
            <a:endParaRPr sz="1100"/>
          </a:p>
        </p:txBody>
      </p:sp>
      <p:graphicFrame>
        <p:nvGraphicFramePr>
          <p:cNvPr id="161" name="Google Shape;161;p22"/>
          <p:cNvGraphicFramePr/>
          <p:nvPr/>
        </p:nvGraphicFramePr>
        <p:xfrm>
          <a:off x="4665225" y="1551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{14E4DF50-D3F1-484C-BA95-ACB96CA42C73}</a:tableStyleId>
              </a:tblPr>
              <a:tblGrid>
                <a:gridCol w="132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Company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ULINE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Capacity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5000 lbs (2267 kg)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Accuracy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± 0.4 kg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Interface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Lead time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Price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$1,265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Support in Indonesia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Link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sng">
                          <a:solidFill>
                            <a:schemeClr val="hlink"/>
                          </a:solidFill>
                        </a:rPr>
                        <a:t>https://www.uline.com/Product/Detail/H-3001/Low-Profile-Floor-Scales/Low-Profile-Floor-Scale-3-x-3-5000-lbs-x-1-lb</a:t>
                      </a:r>
                      <a:endParaRPr sz="8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Update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Inquiries sent.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025" y="1310200"/>
            <a:ext cx="3281350" cy="189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 txBox="1"/>
          <p:nvPr/>
        </p:nvSpPr>
        <p:spPr>
          <a:xfrm>
            <a:off x="1421650" y="3924650"/>
            <a:ext cx="154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solidFill>
                  <a:schemeClr val="dk1"/>
                </a:solidFill>
                <a:highlight>
                  <a:srgbClr val="FFFFFF"/>
                </a:highlight>
              </a:rPr>
              <a:t>(0.9m x 0.9m version)</a:t>
            </a:r>
            <a:endParaRPr sz="1200" i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311700" y="230425"/>
            <a:ext cx="60621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820"/>
              <a:t>Alternative Floor Scale</a:t>
            </a:r>
            <a:endParaRPr sz="1820"/>
          </a:p>
        </p:txBody>
      </p:sp>
      <p:sp>
        <p:nvSpPr>
          <p:cNvPr id="169" name="Google Shape;169;p23"/>
          <p:cNvSpPr txBox="1"/>
          <p:nvPr/>
        </p:nvSpPr>
        <p:spPr>
          <a:xfrm>
            <a:off x="876262" y="3297800"/>
            <a:ext cx="2634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T31P-TF Floor Scale Series </a:t>
            </a:r>
            <a:endParaRPr sz="1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(T31P-TF1212-1.5T)</a:t>
            </a:r>
            <a:endParaRPr sz="1100"/>
          </a:p>
        </p:txBody>
      </p:sp>
      <p:graphicFrame>
        <p:nvGraphicFramePr>
          <p:cNvPr id="170" name="Google Shape;170;p23"/>
          <p:cNvGraphicFramePr/>
          <p:nvPr/>
        </p:nvGraphicFramePr>
        <p:xfrm>
          <a:off x="4665225" y="1551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{14E4DF50-D3F1-484C-BA95-ACB96CA42C73}</a:tableStyleId>
              </a:tblPr>
              <a:tblGrid>
                <a:gridCol w="132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Company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Lian Seng Weighing Scale Co.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Capacity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1,500 kg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Accuracy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Interface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RS232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Lead time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Price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i="1"/>
                        <a:t>Quotation needed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Support in Indonesia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Link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sng">
                          <a:solidFill>
                            <a:schemeClr val="hlink"/>
                          </a:solidFill>
                        </a:rPr>
                        <a:t>http://www.lianseng-scales.com.sg/product/t31p-tf-floor-scale-series/</a:t>
                      </a:r>
                      <a:endParaRPr sz="8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Update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Inquiries sent.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171" name="Google Shape;171;p23"/>
          <p:cNvPicPr preferRelativeResize="0"/>
          <p:nvPr/>
        </p:nvPicPr>
        <p:blipFill rotWithShape="1">
          <a:blip r:embed="rId3">
            <a:alphaModFix/>
          </a:blip>
          <a:srcRect l="2345" t="7395" r="1933" b="3398"/>
          <a:stretch/>
        </p:blipFill>
        <p:spPr>
          <a:xfrm>
            <a:off x="603514" y="1394975"/>
            <a:ext cx="3180375" cy="14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 txBox="1"/>
          <p:nvPr/>
        </p:nvSpPr>
        <p:spPr>
          <a:xfrm>
            <a:off x="1649063" y="3917500"/>
            <a:ext cx="1089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solidFill>
                  <a:schemeClr val="dk1"/>
                </a:solidFill>
                <a:highlight>
                  <a:srgbClr val="FFFFFF"/>
                </a:highlight>
              </a:rPr>
              <a:t>(1.2m x 1.2m)</a:t>
            </a:r>
            <a:endParaRPr sz="1200" i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>
            <a:spLocks noGrp="1"/>
          </p:cNvSpPr>
          <p:nvPr>
            <p:ph type="title"/>
          </p:nvPr>
        </p:nvSpPr>
        <p:spPr>
          <a:xfrm>
            <a:off x="311700" y="230425"/>
            <a:ext cx="60621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820"/>
              <a:t>Alternative Floor Scale</a:t>
            </a:r>
            <a:endParaRPr sz="1820"/>
          </a:p>
        </p:txBody>
      </p:sp>
      <p:sp>
        <p:nvSpPr>
          <p:cNvPr id="178" name="Google Shape;178;p24"/>
          <p:cNvSpPr txBox="1"/>
          <p:nvPr/>
        </p:nvSpPr>
        <p:spPr>
          <a:xfrm>
            <a:off x="876262" y="3297800"/>
            <a:ext cx="26349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747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PBE600V</a:t>
            </a:r>
            <a:endParaRPr sz="1100"/>
          </a:p>
        </p:txBody>
      </p:sp>
      <p:graphicFrame>
        <p:nvGraphicFramePr>
          <p:cNvPr id="179" name="Google Shape;179;p24"/>
          <p:cNvGraphicFramePr/>
          <p:nvPr/>
        </p:nvGraphicFramePr>
        <p:xfrm>
          <a:off x="4665225" y="1551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{14E4DF50-D3F1-484C-BA95-ACB96CA42C73}</a:tableStyleId>
              </a:tblPr>
              <a:tblGrid>
                <a:gridCol w="132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Company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Vetek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Capacity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600 kg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Accuracy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Interface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RS232 / RS485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Lead time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Price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i="1"/>
                        <a:t>RM 7,077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Support in Indonesia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Link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sng">
                          <a:solidFill>
                            <a:schemeClr val="hlink"/>
                          </a:solidFill>
                        </a:rPr>
                        <a:t>https://www.vetek.com/floor-scale-600kg50g-800x800x165mm-ip65-stainless-cover-pbe600v-en/article</a:t>
                      </a:r>
                      <a:endParaRPr sz="8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80" name="Google Shape;180;p24"/>
          <p:cNvSpPr txBox="1"/>
          <p:nvPr/>
        </p:nvSpPr>
        <p:spPr>
          <a:xfrm>
            <a:off x="1649063" y="3917500"/>
            <a:ext cx="1089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solidFill>
                  <a:schemeClr val="dk1"/>
                </a:solidFill>
                <a:highlight>
                  <a:srgbClr val="FFFFFF"/>
                </a:highlight>
              </a:rPr>
              <a:t>(0.8m x 0.8m)</a:t>
            </a:r>
            <a:endParaRPr sz="1200" i="1"/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013" y="1438575"/>
            <a:ext cx="3043375" cy="129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4"/>
          <p:cNvSpPr txBox="1"/>
          <p:nvPr/>
        </p:nvSpPr>
        <p:spPr>
          <a:xfrm>
            <a:off x="1452705" y="1744925"/>
            <a:ext cx="1482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solidFill>
                  <a:schemeClr val="dk1"/>
                </a:solidFill>
                <a:highlight>
                  <a:srgbClr val="FFFFFF"/>
                </a:highlight>
              </a:rPr>
              <a:t>Example image only</a:t>
            </a:r>
            <a:endParaRPr sz="1200" i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>
            <a:spLocks noGrp="1"/>
          </p:cNvSpPr>
          <p:nvPr>
            <p:ph type="title"/>
          </p:nvPr>
        </p:nvSpPr>
        <p:spPr>
          <a:xfrm>
            <a:off x="311700" y="230425"/>
            <a:ext cx="60621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/>
              <a:t>Alternative Floor Scale</a:t>
            </a:r>
            <a:endParaRPr sz="1820"/>
          </a:p>
        </p:txBody>
      </p:sp>
      <p:graphicFrame>
        <p:nvGraphicFramePr>
          <p:cNvPr id="188" name="Google Shape;188;p25"/>
          <p:cNvGraphicFramePr/>
          <p:nvPr/>
        </p:nvGraphicFramePr>
        <p:xfrm>
          <a:off x="5329900" y="1086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{14E4DF50-D3F1-484C-BA95-ACB96CA42C73}</a:tableStyleId>
              </a:tblPr>
              <a:tblGrid>
                <a:gridCol w="132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Company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Nuweigh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Capacity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1,500 kg (Lowest available)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Accuracy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Interface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RS232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Lead time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Price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i="1"/>
                        <a:t>Quotation needed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Support in Indonesia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Link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sng">
                          <a:solidFill>
                            <a:schemeClr val="hlink"/>
                          </a:solidFill>
                          <a:hlinkClick r:id="rId3"/>
                        </a:rPr>
                        <a:t>https://www.nuweigh.com.au/products/nuweigh-ih1949-powder-coated-blue-base/</a:t>
                      </a:r>
                      <a:endParaRPr sz="8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Update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Inquiries sent.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189" name="Google Shape;18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1" y="919538"/>
            <a:ext cx="3775301" cy="145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029575"/>
            <a:ext cx="3775300" cy="1179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01150" y="3416750"/>
            <a:ext cx="1228725" cy="12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5"/>
          <p:cNvSpPr txBox="1"/>
          <p:nvPr/>
        </p:nvSpPr>
        <p:spPr>
          <a:xfrm>
            <a:off x="881912" y="2390850"/>
            <a:ext cx="2634900" cy="3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747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IH1949</a:t>
            </a:r>
            <a:endParaRPr sz="1100"/>
          </a:p>
        </p:txBody>
      </p:sp>
      <p:sp>
        <p:nvSpPr>
          <p:cNvPr id="193" name="Google Shape;193;p25"/>
          <p:cNvSpPr txBox="1"/>
          <p:nvPr/>
        </p:nvSpPr>
        <p:spPr>
          <a:xfrm>
            <a:off x="0" y="4835700"/>
            <a:ext cx="289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i="1"/>
              <a:t>Remark: Has many other models/options in their website.</a:t>
            </a:r>
            <a:endParaRPr sz="800" i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>
            <a:off x="311700" y="230425"/>
            <a:ext cx="60621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/>
              <a:t>Alternative Floor Scale</a:t>
            </a:r>
            <a:endParaRPr sz="1820"/>
          </a:p>
        </p:txBody>
      </p:sp>
      <p:graphicFrame>
        <p:nvGraphicFramePr>
          <p:cNvPr id="199" name="Google Shape;199;p26"/>
          <p:cNvGraphicFramePr/>
          <p:nvPr/>
        </p:nvGraphicFramePr>
        <p:xfrm>
          <a:off x="5329900" y="1086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{14E4DF50-D3F1-484C-BA95-ACB96CA42C73}</a:tableStyleId>
              </a:tblPr>
              <a:tblGrid>
                <a:gridCol w="132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Company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Hiweigh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Capacity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1,500 kg (Lowest available)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Accuracy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Interface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RS232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Lead time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Price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i="1"/>
                        <a:t>$840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Support in Indonesia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Link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sng">
                          <a:solidFill>
                            <a:schemeClr val="hlink"/>
                          </a:solidFill>
                          <a:hlinkClick r:id="rId3"/>
                        </a:rPr>
                        <a:t>https://www.hiweigh.com/product-details/fd-floor-scale/</a:t>
                      </a:r>
                      <a:endParaRPr sz="8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Update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Inquiries sent.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00" name="Google Shape;200;p26"/>
          <p:cNvSpPr txBox="1"/>
          <p:nvPr/>
        </p:nvSpPr>
        <p:spPr>
          <a:xfrm>
            <a:off x="881912" y="2455225"/>
            <a:ext cx="26349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FD1015M</a:t>
            </a:r>
            <a:endParaRPr sz="1100"/>
          </a:p>
        </p:txBody>
      </p:sp>
      <p:pic>
        <p:nvPicPr>
          <p:cNvPr id="201" name="Google Shape;20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1900" y="848175"/>
            <a:ext cx="2634900" cy="1307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31750" y="1348063"/>
            <a:ext cx="1361150" cy="102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6"/>
          <p:cNvSpPr txBox="1"/>
          <p:nvPr/>
        </p:nvSpPr>
        <p:spPr>
          <a:xfrm>
            <a:off x="1654688" y="3860275"/>
            <a:ext cx="1089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solidFill>
                  <a:schemeClr val="dk1"/>
                </a:solidFill>
                <a:highlight>
                  <a:srgbClr val="FFFFFF"/>
                </a:highlight>
              </a:rPr>
              <a:t>(1.0m x 1.0m)</a:t>
            </a:r>
            <a:endParaRPr sz="1200"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1148400" y="64875"/>
            <a:ext cx="684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Video Example</a:t>
            </a:r>
            <a:endParaRPr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F680A0-0CC2-6C70-65A4-1E3F41825CF8}"/>
              </a:ext>
            </a:extLst>
          </p:cNvPr>
          <p:cNvSpPr txBox="1"/>
          <p:nvPr/>
        </p:nvSpPr>
        <p:spPr>
          <a:xfrm>
            <a:off x="2286000" y="241786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MY" dirty="0">
                <a:hlinkClick r:id="rId3"/>
              </a:rPr>
              <a:t>https://www.youtube.com/watch?v=gGks1ja22eU</a:t>
            </a:r>
            <a:r>
              <a:rPr lang="en-MY" dirty="0"/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5257950" y="3670013"/>
            <a:ext cx="2450525" cy="1158700"/>
          </a:xfrm>
          <a:custGeom>
            <a:avLst/>
            <a:gdLst/>
            <a:ahLst/>
            <a:cxnLst/>
            <a:rect l="l" t="t" r="r" b="b"/>
            <a:pathLst>
              <a:path w="98021" h="46348" extrusionOk="0">
                <a:moveTo>
                  <a:pt x="0" y="43769"/>
                </a:moveTo>
                <a:cubicBezTo>
                  <a:pt x="1529" y="43813"/>
                  <a:pt x="1747" y="49317"/>
                  <a:pt x="9173" y="44031"/>
                </a:cubicBezTo>
                <a:cubicBezTo>
                  <a:pt x="16599" y="38746"/>
                  <a:pt x="29747" y="19395"/>
                  <a:pt x="44555" y="12056"/>
                </a:cubicBezTo>
                <a:cubicBezTo>
                  <a:pt x="59363" y="4718"/>
                  <a:pt x="89110" y="2009"/>
                  <a:pt x="9802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2" name="Google Shape;72;p15"/>
          <p:cNvSpPr/>
          <p:nvPr/>
        </p:nvSpPr>
        <p:spPr>
          <a:xfrm>
            <a:off x="7719025" y="1191575"/>
            <a:ext cx="629100" cy="44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 flipH="1">
            <a:off x="4143900" y="4508438"/>
            <a:ext cx="6600" cy="284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74;p15"/>
          <p:cNvCxnSpPr/>
          <p:nvPr/>
        </p:nvCxnSpPr>
        <p:spPr>
          <a:xfrm flipH="1">
            <a:off x="2824488" y="2255313"/>
            <a:ext cx="6600" cy="284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75;p15"/>
          <p:cNvCxnSpPr/>
          <p:nvPr/>
        </p:nvCxnSpPr>
        <p:spPr>
          <a:xfrm rot="10800000">
            <a:off x="4083000" y="3062613"/>
            <a:ext cx="6600" cy="284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15"/>
          <p:cNvCxnSpPr/>
          <p:nvPr/>
        </p:nvCxnSpPr>
        <p:spPr>
          <a:xfrm rot="10800000">
            <a:off x="2778100" y="829475"/>
            <a:ext cx="6600" cy="284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15"/>
          <p:cNvSpPr/>
          <p:nvPr/>
        </p:nvSpPr>
        <p:spPr>
          <a:xfrm>
            <a:off x="2727724" y="778075"/>
            <a:ext cx="1959876" cy="109620"/>
          </a:xfrm>
          <a:prstGeom prst="flowChartTermina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1148400" y="64875"/>
            <a:ext cx="684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Sortation Idea</a:t>
            </a:r>
            <a:endParaRPr b="1"/>
          </a:p>
        </p:txBody>
      </p:sp>
      <p:sp>
        <p:nvSpPr>
          <p:cNvPr id="79" name="Google Shape;79;p15"/>
          <p:cNvSpPr/>
          <p:nvPr/>
        </p:nvSpPr>
        <p:spPr>
          <a:xfrm>
            <a:off x="202750" y="925350"/>
            <a:ext cx="5154300" cy="14940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1987825" y="925350"/>
            <a:ext cx="1480200" cy="1494000"/>
          </a:xfrm>
          <a:prstGeom prst="roundRect">
            <a:avLst>
              <a:gd name="adj" fmla="val 16667"/>
            </a:avLst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50775" y="3187450"/>
            <a:ext cx="1983300" cy="14940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3373750" y="3187450"/>
            <a:ext cx="1983300" cy="14940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373750" y="3187450"/>
            <a:ext cx="1480200" cy="1494000"/>
          </a:xfrm>
          <a:prstGeom prst="roundRect">
            <a:avLst>
              <a:gd name="adj" fmla="val 16667"/>
            </a:avLst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1605150" y="925338"/>
            <a:ext cx="262200" cy="1494000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3588500" y="925338"/>
            <a:ext cx="262200" cy="1494000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1657125" y="3187438"/>
            <a:ext cx="262200" cy="1494000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3640475" y="3187438"/>
            <a:ext cx="262200" cy="1494000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8" name="Google Shape;88;p15"/>
          <p:cNvCxnSpPr/>
          <p:nvPr/>
        </p:nvCxnSpPr>
        <p:spPr>
          <a:xfrm rot="10800000" flipH="1">
            <a:off x="350975" y="858338"/>
            <a:ext cx="1891200" cy="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9" name="Google Shape;89;p15"/>
          <p:cNvCxnSpPr/>
          <p:nvPr/>
        </p:nvCxnSpPr>
        <p:spPr>
          <a:xfrm rot="10800000" flipH="1">
            <a:off x="316625" y="3118375"/>
            <a:ext cx="1959900" cy="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" name="Google Shape;90;p15"/>
          <p:cNvSpPr txBox="1"/>
          <p:nvPr/>
        </p:nvSpPr>
        <p:spPr>
          <a:xfrm>
            <a:off x="316625" y="602250"/>
            <a:ext cx="2411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Direction of belt</a:t>
            </a:r>
            <a:endParaRPr sz="900"/>
          </a:p>
        </p:txBody>
      </p:sp>
      <p:cxnSp>
        <p:nvCxnSpPr>
          <p:cNvPr id="91" name="Google Shape;91;p15"/>
          <p:cNvCxnSpPr/>
          <p:nvPr/>
        </p:nvCxnSpPr>
        <p:spPr>
          <a:xfrm>
            <a:off x="2422350" y="661600"/>
            <a:ext cx="362700" cy="501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2" name="Google Shape;92;p15"/>
          <p:cNvSpPr txBox="1"/>
          <p:nvPr/>
        </p:nvSpPr>
        <p:spPr>
          <a:xfrm>
            <a:off x="1988100" y="202050"/>
            <a:ext cx="123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Sliding Door</a:t>
            </a: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246250" y="2902138"/>
            <a:ext cx="24111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Direction of belt</a:t>
            </a:r>
            <a:endParaRPr sz="900"/>
          </a:p>
        </p:txBody>
      </p:sp>
      <p:sp>
        <p:nvSpPr>
          <p:cNvPr id="94" name="Google Shape;94;p15"/>
          <p:cNvSpPr/>
          <p:nvPr/>
        </p:nvSpPr>
        <p:spPr>
          <a:xfrm>
            <a:off x="4138363" y="740413"/>
            <a:ext cx="1119600" cy="18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038" y="1324050"/>
            <a:ext cx="1077823" cy="798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5000" y="3535250"/>
            <a:ext cx="1077823" cy="7983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5"/>
          <p:cNvCxnSpPr/>
          <p:nvPr/>
        </p:nvCxnSpPr>
        <p:spPr>
          <a:xfrm>
            <a:off x="5442300" y="952050"/>
            <a:ext cx="0" cy="1440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triangle" w="med" len="med"/>
          </a:ln>
        </p:spPr>
      </p:cxnSp>
      <p:sp>
        <p:nvSpPr>
          <p:cNvPr id="98" name="Google Shape;98;p15"/>
          <p:cNvSpPr txBox="1"/>
          <p:nvPr/>
        </p:nvSpPr>
        <p:spPr>
          <a:xfrm>
            <a:off x="5527550" y="1472250"/>
            <a:ext cx="437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1m</a:t>
            </a:r>
            <a:endParaRPr/>
          </a:p>
        </p:txBody>
      </p:sp>
      <p:cxnSp>
        <p:nvCxnSpPr>
          <p:cNvPr id="99" name="Google Shape;99;p15"/>
          <p:cNvCxnSpPr/>
          <p:nvPr/>
        </p:nvCxnSpPr>
        <p:spPr>
          <a:xfrm>
            <a:off x="2044975" y="2667775"/>
            <a:ext cx="1365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triangle" w="med" len="med"/>
          </a:ln>
        </p:spPr>
      </p:cxnSp>
      <p:sp>
        <p:nvSpPr>
          <p:cNvPr id="100" name="Google Shape;100;p15"/>
          <p:cNvSpPr/>
          <p:nvPr/>
        </p:nvSpPr>
        <p:spPr>
          <a:xfrm>
            <a:off x="4016530" y="2998100"/>
            <a:ext cx="508572" cy="109620"/>
          </a:xfrm>
          <a:prstGeom prst="flowChartTermina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4138350" y="2960413"/>
            <a:ext cx="1119600" cy="18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5"/>
          <p:cNvSpPr/>
          <p:nvPr/>
        </p:nvSpPr>
        <p:spPr>
          <a:xfrm rot="10800000" flipH="1">
            <a:off x="2784701" y="2487455"/>
            <a:ext cx="1740420" cy="109620"/>
          </a:xfrm>
          <a:prstGeom prst="flowChartTermina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5"/>
          <p:cNvSpPr/>
          <p:nvPr/>
        </p:nvSpPr>
        <p:spPr>
          <a:xfrm rot="10800000" flipH="1">
            <a:off x="4138363" y="2449638"/>
            <a:ext cx="1119600" cy="18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 rot="10800000" flipH="1">
            <a:off x="4077430" y="4747730"/>
            <a:ext cx="508572" cy="109620"/>
          </a:xfrm>
          <a:prstGeom prst="flowChartTermina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 rot="10800000" flipH="1">
            <a:off x="4199250" y="4709938"/>
            <a:ext cx="1119600" cy="18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7719025" y="1215725"/>
            <a:ext cx="62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PLC</a:t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2294863" y="2665175"/>
            <a:ext cx="86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 cm</a:t>
            </a:r>
            <a:endParaRPr/>
          </a:p>
        </p:txBody>
      </p:sp>
      <p:cxnSp>
        <p:nvCxnSpPr>
          <p:cNvPr id="108" name="Google Shape;108;p15"/>
          <p:cNvCxnSpPr/>
          <p:nvPr/>
        </p:nvCxnSpPr>
        <p:spPr>
          <a:xfrm flipH="1">
            <a:off x="5037000" y="501550"/>
            <a:ext cx="554700" cy="277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9" name="Google Shape;109;p15"/>
          <p:cNvSpPr txBox="1"/>
          <p:nvPr/>
        </p:nvSpPr>
        <p:spPr>
          <a:xfrm>
            <a:off x="5591700" y="202050"/>
            <a:ext cx="189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Electrical Cylinder</a:t>
            </a:r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5268000" y="818214"/>
            <a:ext cx="2457075" cy="610150"/>
          </a:xfrm>
          <a:custGeom>
            <a:avLst/>
            <a:gdLst/>
            <a:ahLst/>
            <a:cxnLst/>
            <a:rect l="l" t="t" r="r" b="b"/>
            <a:pathLst>
              <a:path w="98283" h="24406" extrusionOk="0">
                <a:moveTo>
                  <a:pt x="0" y="556"/>
                </a:moveTo>
                <a:cubicBezTo>
                  <a:pt x="743" y="687"/>
                  <a:pt x="-961" y="-1147"/>
                  <a:pt x="4455" y="1343"/>
                </a:cubicBezTo>
                <a:cubicBezTo>
                  <a:pt x="9872" y="3833"/>
                  <a:pt x="16861" y="11651"/>
                  <a:pt x="32499" y="15495"/>
                </a:cubicBezTo>
                <a:cubicBezTo>
                  <a:pt x="48137" y="19339"/>
                  <a:pt x="87319" y="22921"/>
                  <a:pt x="98283" y="2440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1" name="Google Shape;111;p15"/>
          <p:cNvSpPr/>
          <p:nvPr/>
        </p:nvSpPr>
        <p:spPr>
          <a:xfrm>
            <a:off x="5268000" y="1448050"/>
            <a:ext cx="2450525" cy="1158700"/>
          </a:xfrm>
          <a:custGeom>
            <a:avLst/>
            <a:gdLst/>
            <a:ahLst/>
            <a:cxnLst/>
            <a:rect l="l" t="t" r="r" b="b"/>
            <a:pathLst>
              <a:path w="98021" h="46348" extrusionOk="0">
                <a:moveTo>
                  <a:pt x="0" y="43769"/>
                </a:moveTo>
                <a:cubicBezTo>
                  <a:pt x="1529" y="43813"/>
                  <a:pt x="1747" y="49317"/>
                  <a:pt x="9173" y="44031"/>
                </a:cubicBezTo>
                <a:cubicBezTo>
                  <a:pt x="16599" y="38746"/>
                  <a:pt x="29747" y="19395"/>
                  <a:pt x="44555" y="12056"/>
                </a:cubicBezTo>
                <a:cubicBezTo>
                  <a:pt x="59363" y="4718"/>
                  <a:pt x="89110" y="2009"/>
                  <a:pt x="98021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2" name="Google Shape;112;p15"/>
          <p:cNvSpPr/>
          <p:nvPr/>
        </p:nvSpPr>
        <p:spPr>
          <a:xfrm>
            <a:off x="7708975" y="3413538"/>
            <a:ext cx="629100" cy="448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5"/>
          <p:cNvSpPr txBox="1"/>
          <p:nvPr/>
        </p:nvSpPr>
        <p:spPr>
          <a:xfrm>
            <a:off x="7708975" y="3437688"/>
            <a:ext cx="62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PLC</a:t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5257950" y="3040177"/>
            <a:ext cx="2457075" cy="610150"/>
          </a:xfrm>
          <a:custGeom>
            <a:avLst/>
            <a:gdLst/>
            <a:ahLst/>
            <a:cxnLst/>
            <a:rect l="l" t="t" r="r" b="b"/>
            <a:pathLst>
              <a:path w="98283" h="24406" extrusionOk="0">
                <a:moveTo>
                  <a:pt x="0" y="556"/>
                </a:moveTo>
                <a:cubicBezTo>
                  <a:pt x="743" y="687"/>
                  <a:pt x="-961" y="-1147"/>
                  <a:pt x="4455" y="1343"/>
                </a:cubicBezTo>
                <a:cubicBezTo>
                  <a:pt x="9872" y="3833"/>
                  <a:pt x="16861" y="11651"/>
                  <a:pt x="32499" y="15495"/>
                </a:cubicBezTo>
                <a:cubicBezTo>
                  <a:pt x="48137" y="19339"/>
                  <a:pt x="87319" y="22921"/>
                  <a:pt x="98283" y="2440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/>
          <p:cNvPicPr preferRelativeResize="0"/>
          <p:nvPr/>
        </p:nvPicPr>
        <p:blipFill rotWithShape="1">
          <a:blip r:embed="rId3">
            <a:alphaModFix/>
          </a:blip>
          <a:srcRect l="30077" t="25879" r="17146" b="13171"/>
          <a:stretch/>
        </p:blipFill>
        <p:spPr>
          <a:xfrm>
            <a:off x="336700" y="92475"/>
            <a:ext cx="8487374" cy="505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7" title="Automation Studio™ (DownLoadLy.iR) - [can crusher _ Diagram1] 2022-06-21 13-17-0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1000" y="631475"/>
            <a:ext cx="5771450" cy="376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Cell Equipment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304550" y="244700"/>
            <a:ext cx="4230900" cy="4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Equipment proposed by Mettler Toledo</a:t>
            </a:r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 rotWithShape="1">
          <a:blip r:embed="rId3">
            <a:alphaModFix/>
          </a:blip>
          <a:srcRect l="2856"/>
          <a:stretch/>
        </p:blipFill>
        <p:spPr>
          <a:xfrm>
            <a:off x="178850" y="660175"/>
            <a:ext cx="4791650" cy="319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5425" y="2498550"/>
            <a:ext cx="4344026" cy="240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5725" y="466450"/>
            <a:ext cx="3181950" cy="187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311700" y="230425"/>
            <a:ext cx="60621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/>
              <a:t>Alternative Floor Scale</a:t>
            </a:r>
            <a:endParaRPr sz="1820"/>
          </a:p>
        </p:txBody>
      </p:sp>
      <p:pic>
        <p:nvPicPr>
          <p:cNvPr id="143" name="Google Shape;143;p20"/>
          <p:cNvPicPr preferRelativeResize="0"/>
          <p:nvPr/>
        </p:nvPicPr>
        <p:blipFill rotWithShape="1">
          <a:blip r:embed="rId3">
            <a:alphaModFix/>
          </a:blip>
          <a:srcRect r="3072"/>
          <a:stretch/>
        </p:blipFill>
        <p:spPr>
          <a:xfrm>
            <a:off x="445700" y="1704750"/>
            <a:ext cx="2709075" cy="163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>
            <a:off x="741538" y="3576825"/>
            <a:ext cx="2117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BA Low-profile Floor Scales</a:t>
            </a:r>
            <a:endParaRPr sz="1100"/>
          </a:p>
        </p:txBody>
      </p:sp>
      <p:graphicFrame>
        <p:nvGraphicFramePr>
          <p:cNvPr id="145" name="Google Shape;145;p20"/>
          <p:cNvGraphicFramePr/>
          <p:nvPr/>
        </p:nvGraphicFramePr>
        <p:xfrm>
          <a:off x="4665225" y="1551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{14E4DF50-D3F1-484C-BA95-ACB96CA42C73}</a:tableStyleId>
              </a:tblPr>
              <a:tblGrid>
                <a:gridCol w="132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Company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Baykon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Capacity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300 kg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Accuracy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Interface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Lead time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Price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i="1"/>
                        <a:t>Quotation needed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Support in Indonesia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Link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sng">
                          <a:solidFill>
                            <a:schemeClr val="hlink"/>
                          </a:solidFill>
                          <a:hlinkClick r:id="rId4"/>
                        </a:rPr>
                        <a:t>https://www.baykon.com/en/product-detail/ba-low-profile-floor-scales</a:t>
                      </a:r>
                      <a:endParaRPr sz="8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Update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Inquiries sent.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311700" y="230425"/>
            <a:ext cx="60621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820"/>
              <a:t>Alternative Floor Scale</a:t>
            </a:r>
            <a:endParaRPr sz="1820"/>
          </a:p>
        </p:txBody>
      </p:sp>
      <p:sp>
        <p:nvSpPr>
          <p:cNvPr id="151" name="Google Shape;151;p21"/>
          <p:cNvSpPr txBox="1"/>
          <p:nvPr/>
        </p:nvSpPr>
        <p:spPr>
          <a:xfrm>
            <a:off x="876250" y="3555350"/>
            <a:ext cx="2634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Low Profile Floor Scales -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H-8018</a:t>
            </a:r>
            <a:endParaRPr sz="1100"/>
          </a:p>
        </p:txBody>
      </p:sp>
      <p:graphicFrame>
        <p:nvGraphicFramePr>
          <p:cNvPr id="152" name="Google Shape;152;p21"/>
          <p:cNvGraphicFramePr/>
          <p:nvPr/>
        </p:nvGraphicFramePr>
        <p:xfrm>
          <a:off x="4665225" y="1551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{14E4DF50-D3F1-484C-BA95-ACB96CA42C73}</a:tableStyleId>
              </a:tblPr>
              <a:tblGrid>
                <a:gridCol w="132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6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Company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ULINE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Capacity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2500 lbs (1133 kg) / </a:t>
                      </a:r>
                      <a:r>
                        <a:rPr lang="en" sz="800" i="1"/>
                        <a:t>Lowest available</a:t>
                      </a:r>
                      <a:endParaRPr sz="800" i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Accuracy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± 0.2 kg</a:t>
                      </a:r>
                      <a:endParaRPr sz="4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Interface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Lead time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Price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$1,650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Support in Indonesia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Link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sng">
                          <a:solidFill>
                            <a:schemeClr val="hlink"/>
                          </a:solidFill>
                        </a:rPr>
                        <a:t>https://www.uline.com/Product/Detail/H-8018/Low-Profile-Floor-Scales/Low-Profile-Floor-Scale-4-x-4-2500-lbs-x-5-lb</a:t>
                      </a:r>
                      <a:endParaRPr sz="8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Update</a:t>
                      </a:r>
                      <a:endParaRPr sz="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Inquiries sent.</a:t>
                      </a:r>
                      <a:endParaRPr sz="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153" name="Google Shape;1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025" y="1310200"/>
            <a:ext cx="3281350" cy="189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 txBox="1"/>
          <p:nvPr/>
        </p:nvSpPr>
        <p:spPr>
          <a:xfrm>
            <a:off x="1421650" y="3924650"/>
            <a:ext cx="154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solidFill>
                  <a:schemeClr val="dk1"/>
                </a:solidFill>
                <a:highlight>
                  <a:srgbClr val="FFFFFF"/>
                </a:highlight>
              </a:rPr>
              <a:t>(1.2m x 1.2m version)</a:t>
            </a:r>
            <a:endParaRPr sz="1200"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491</Words>
  <Application>Microsoft Office PowerPoint</Application>
  <PresentationFormat>On-screen Show (16:9)</PresentationFormat>
  <Paragraphs>150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Roboto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Load Cell Equipment</vt:lpstr>
      <vt:lpstr>Equipment proposed by Mettler Toledo</vt:lpstr>
      <vt:lpstr>Alternative Floor Scale</vt:lpstr>
      <vt:lpstr>Alternative Floor Scale</vt:lpstr>
      <vt:lpstr>Alternative Floor Scale</vt:lpstr>
      <vt:lpstr>Alternative Floor Scale</vt:lpstr>
      <vt:lpstr>Alternative Floor Scale</vt:lpstr>
      <vt:lpstr>Alternative Floor Scale</vt:lpstr>
      <vt:lpstr>Alternative Floor Scale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Wei Zhi</cp:lastModifiedBy>
  <cp:revision>1</cp:revision>
  <dcterms:modified xsi:type="dcterms:W3CDTF">2022-06-23T02:11:57Z</dcterms:modified>
</cp:coreProperties>
</file>